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5" r:id="rId2"/>
    <p:sldId id="258" r:id="rId3"/>
    <p:sldId id="260" r:id="rId4"/>
    <p:sldId id="261" r:id="rId5"/>
    <p:sldId id="262" r:id="rId6"/>
    <p:sldId id="263" r:id="rId7"/>
    <p:sldId id="266" r:id="rId8"/>
    <p:sldId id="264" r:id="rId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63" autoAdjust="0"/>
    <p:restoredTop sz="94660"/>
  </p:normalViewPr>
  <p:slideViewPr>
    <p:cSldViewPr>
      <p:cViewPr varScale="1">
        <p:scale>
          <a:sx n="70" d="100"/>
          <a:sy n="70" d="100"/>
        </p:scale>
        <p:origin x="1392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59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237353" y="2114590"/>
            <a:ext cx="6566991" cy="156966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r>
              <a:rPr lang="ru-RU" sz="9600" b="1" i="1" cap="none" spc="0" dirty="0" err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Хәерле</a:t>
            </a:r>
            <a:r>
              <a:rPr lang="ru-RU" sz="9600" b="1" i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 </a:t>
            </a:r>
            <a:r>
              <a:rPr lang="ru-RU" sz="9600" b="1" i="1" dirty="0" err="1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көн</a:t>
            </a:r>
            <a:r>
              <a:rPr lang="ru-RU" sz="9600" b="1" i="1" cap="none" spc="0" dirty="0" smtClean="0">
                <a:ln w="11430"/>
                <a:solidFill>
                  <a:schemeClr val="accent6">
                    <a:lumMod val="50000"/>
                  </a:schemeClr>
                </a:solidFill>
                <a:effectLst>
                  <a:outerShdw blurRad="80000" dist="40000" dir="5040000" algn="tl">
                    <a:srgbClr val="000000">
                      <a:alpha val="30000"/>
                    </a:srgbClr>
                  </a:outerShdw>
                </a:effectLst>
              </a:rPr>
              <a:t>!</a:t>
            </a:r>
            <a:endParaRPr lang="ru-RU" sz="9600" b="1" i="1" cap="none" spc="0" dirty="0">
              <a:ln w="11430"/>
              <a:solidFill>
                <a:schemeClr val="accent6">
                  <a:lumMod val="50000"/>
                </a:schemeClr>
              </a:soli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1015769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3648" y="3429000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4400" b="1" i="1" dirty="0">
                <a:solidFill>
                  <a:schemeClr val="tx2">
                    <a:lumMod val="50000"/>
                  </a:schemeClr>
                </a:solidFill>
              </a:rPr>
              <a:t>“Суы булган җир кадерле...” </a:t>
            </a:r>
            <a:endParaRPr lang="ru-RU" sz="4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9246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980728"/>
            <a:ext cx="37566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 һәр </a:t>
            </a:r>
            <a:r>
              <a:rPr lang="tt-RU" sz="24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нәрсәне</a:t>
            </a:r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агарта,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Сусыз бакча -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Суда батмый,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Кайда су чыкса, 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Кул пычранса, су белән юарсың,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4183716" y="980728"/>
            <a:ext cx="4777146" cy="51398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00000"/>
              </a:lnSpc>
            </a:pPr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йөз карасын агарта </a:t>
            </a:r>
            <a:r>
              <a:rPr lang="tt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алмый.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анасыз </a:t>
            </a:r>
            <a:r>
              <a:rPr lang="tt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бала.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утта </a:t>
            </a:r>
            <a:r>
              <a:rPr lang="tt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янмый.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коены шунда </a:t>
            </a:r>
            <a:r>
              <a:rPr lang="tt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казыйлар.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8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 пычранса, ни белән </a:t>
            </a:r>
            <a:r>
              <a:rPr lang="tt-RU" sz="28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юарсың?</a:t>
            </a:r>
            <a:endParaRPr lang="ru-RU" sz="28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200000"/>
              </a:lnSpc>
            </a:pPr>
            <a:endParaRPr lang="ru-RU" sz="24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39245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259632" y="-37474"/>
            <a:ext cx="5112568" cy="68941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tt-RU" sz="2600" dirty="0" smtClean="0"/>
          </a:p>
          <a:p>
            <a:r>
              <a:rPr lang="tt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1.Әби </a:t>
            </a:r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көн дә тәмле чәйгә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2.Яр </a:t>
            </a:r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астыннан агадыр.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3.Челтер-челтер </a:t>
            </a:r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көмеш чишмә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4.Суны </a:t>
            </a:r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шуннан аладыр.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5.</a:t>
            </a:r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Кыр-кырына ташлар түшим,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6.Көрәк </a:t>
            </a:r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тотып чишмәне мин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7.Чистартып </a:t>
            </a:r>
            <a:r>
              <a:rPr lang="ru-RU" sz="2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кына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торам.</a:t>
            </a:r>
          </a:p>
          <a:p>
            <a:r>
              <a:rPr lang="ru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8.Аннан </a:t>
            </a:r>
            <a:r>
              <a:rPr lang="ru-RU" sz="2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ерганак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ерам.</a:t>
            </a:r>
          </a:p>
          <a:p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9.</a:t>
            </a:r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 Гади түгел, серле,— ди, —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10.Әби </a:t>
            </a:r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әйтә: 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11.Ул </a:t>
            </a:r>
            <a:r>
              <a:rPr lang="tt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кешегә көч бирә, — ди,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12. — </a:t>
            </a:r>
            <a:r>
              <a:rPr lang="ru-RU" sz="2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Чишмә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суы</a:t>
            </a:r>
            <a:endParaRPr lang="ru-RU" sz="2600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13. </a:t>
            </a:r>
            <a:r>
              <a:rPr lang="ru-RU" sz="2600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Ямьли</a:t>
            </a:r>
            <a:r>
              <a:rPr lang="ru-RU" sz="2600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туган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җирне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, — </a:t>
            </a:r>
            <a:r>
              <a:rPr lang="ru-RU" sz="2600" b="1" dirty="0" err="1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ди</a:t>
            </a:r>
            <a:r>
              <a:rPr lang="ru-RU" sz="2600" b="1" dirty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tt-RU" sz="2600" dirty="0"/>
              <a:t> </a:t>
            </a:r>
            <a:endParaRPr lang="ru-RU" sz="2600" dirty="0"/>
          </a:p>
        </p:txBody>
      </p:sp>
      <p:sp>
        <p:nvSpPr>
          <p:cNvPr id="3" name="TextBox 2"/>
          <p:cNvSpPr txBox="1"/>
          <p:nvPr/>
        </p:nvSpPr>
        <p:spPr>
          <a:xfrm>
            <a:off x="5220072" y="6453336"/>
            <a:ext cx="36724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Дамир </a:t>
            </a:r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Гарифуллин</a:t>
            </a:r>
            <a:endParaRPr lang="ru-RU" b="1" dirty="0">
              <a:solidFill>
                <a:schemeClr val="tx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6856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83568" y="41532"/>
            <a:ext cx="4752528" cy="6093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Челтер-челтер көмеш чишмә</a:t>
            </a:r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Яр астыннан агадыр.</a:t>
            </a:r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Әби көн дә тәмле чәйгә</a:t>
            </a:r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Суны шуннан аладыр.</a:t>
            </a:r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Көрәк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тотып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чишмәне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мин</a:t>
            </a:r>
          </a:p>
          <a:p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Чистартып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кына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торам.</a:t>
            </a:r>
          </a:p>
          <a:p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Кыр-кырына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ташлар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түшим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Аннан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ерганак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ерам.</a:t>
            </a:r>
          </a:p>
          <a:p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Әби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әйтә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—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Чишмә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суы</a:t>
            </a:r>
            <a:endParaRPr lang="ru-RU" sz="2600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Гади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түгел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серле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,—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—</a:t>
            </a:r>
          </a:p>
          <a:p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Ул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кешегә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көч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бирә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—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</a:t>
            </a:r>
          </a:p>
          <a:p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Ямьли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туган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җирне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, — </a:t>
            </a:r>
            <a:r>
              <a:rPr lang="ru-RU" sz="2600" b="1" dirty="0" err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ди</a:t>
            </a:r>
            <a:r>
              <a:rPr lang="ru-RU" sz="26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220072" y="6135508"/>
            <a:ext cx="29523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Дамир </a:t>
            </a:r>
            <a:r>
              <a:rPr lang="ru-RU" sz="24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Гарифуллин</a:t>
            </a:r>
            <a:endParaRPr lang="ru-RU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596833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5" dur="1000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7" dur="1000" fill="hold"/>
                                        <p:tgtEl>
                                          <p:spTgt spid="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1700808"/>
            <a:ext cx="640871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3200" b="1" i="1" dirty="0"/>
              <a:t>Үзәнлектә җырлап, гөрләп</a:t>
            </a:r>
            <a:endParaRPr lang="ru-RU" sz="3200" b="1" i="1" dirty="0"/>
          </a:p>
          <a:p>
            <a:r>
              <a:rPr lang="tt-RU" sz="3200" b="1" i="1" dirty="0"/>
              <a:t>Ага </a:t>
            </a:r>
            <a:r>
              <a:rPr lang="tt-RU" sz="3200" b="1" i="1" dirty="0" smtClean="0"/>
              <a:t>чишмә </a:t>
            </a:r>
            <a:r>
              <a:rPr lang="tt-RU" sz="3200" b="1" i="1" dirty="0"/>
              <a:t>таулардан.</a:t>
            </a:r>
            <a:endParaRPr lang="ru-RU" sz="3200" b="1" i="1" dirty="0"/>
          </a:p>
          <a:p>
            <a:r>
              <a:rPr lang="tt-RU" sz="3200" b="1" i="1" dirty="0"/>
              <a:t>Ак болытлар коена анда,</a:t>
            </a:r>
            <a:endParaRPr lang="ru-RU" sz="3200" b="1" i="1" dirty="0"/>
          </a:p>
          <a:p>
            <a:r>
              <a:rPr lang="tt-RU" sz="3200" b="1" i="1" dirty="0"/>
              <a:t>Чәчен юа таллар да.</a:t>
            </a:r>
            <a:endParaRPr lang="ru-RU" sz="3200" b="1" i="1" dirty="0"/>
          </a:p>
          <a:p>
            <a:r>
              <a:rPr lang="tt-RU" sz="3200" b="1" i="1" dirty="0"/>
              <a:t> </a:t>
            </a:r>
            <a:endParaRPr lang="ru-RU" sz="3200" b="1" i="1" dirty="0"/>
          </a:p>
          <a:p>
            <a:r>
              <a:rPr lang="tt-RU" sz="3200" b="1" i="1" dirty="0"/>
              <a:t>Эх, саф чишмә, чишмәкәем,</a:t>
            </a:r>
            <a:endParaRPr lang="ru-RU" sz="3200" b="1" i="1" dirty="0"/>
          </a:p>
          <a:p>
            <a:r>
              <a:rPr lang="tt-RU" sz="3200" b="1" i="1" dirty="0"/>
              <a:t>Суларың тәмле бигрәк!</a:t>
            </a:r>
            <a:endParaRPr lang="ru-RU" sz="3200" b="1" i="1" dirty="0"/>
          </a:p>
          <a:p>
            <a:r>
              <a:rPr lang="tt-RU" sz="3200" b="1" i="1" dirty="0"/>
              <a:t>Синдә баса сусауларын</a:t>
            </a:r>
            <a:endParaRPr lang="ru-RU" sz="3200" b="1" i="1" dirty="0"/>
          </a:p>
          <a:p>
            <a:r>
              <a:rPr lang="tt-RU" sz="3200" b="1" i="1" dirty="0"/>
              <a:t>Ялкынлы, моңлы йөрәк. </a:t>
            </a:r>
            <a:endParaRPr lang="ru-RU" sz="3200" b="1" i="1" dirty="0"/>
          </a:p>
        </p:txBody>
      </p:sp>
      <p:sp>
        <p:nvSpPr>
          <p:cNvPr id="3" name="TextBox 2"/>
          <p:cNvSpPr txBox="1"/>
          <p:nvPr/>
        </p:nvSpPr>
        <p:spPr>
          <a:xfrm>
            <a:off x="1691680" y="404664"/>
            <a:ext cx="43924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i="1" u="sng" dirty="0" err="1" smtClean="0">
                <a:latin typeface="Times New Roman" pitchFamily="18" charset="0"/>
                <a:cs typeface="Times New Roman" pitchFamily="18" charset="0"/>
              </a:rPr>
              <a:t>Саф</a:t>
            </a:r>
            <a:r>
              <a:rPr lang="ru-RU" sz="3600" b="1" i="1" u="sng" dirty="0" smtClean="0">
                <a:latin typeface="Times New Roman" pitchFamily="18" charset="0"/>
                <a:cs typeface="Times New Roman" pitchFamily="18" charset="0"/>
              </a:rPr>
              <a:t> ч</a:t>
            </a:r>
            <a:r>
              <a:rPr lang="tt-RU" sz="3600" b="1" i="1" u="sng" dirty="0" smtClean="0">
                <a:latin typeface="Times New Roman" pitchFamily="18" charset="0"/>
                <a:cs typeface="Times New Roman" pitchFamily="18" charset="0"/>
              </a:rPr>
              <a:t>ишмә</a:t>
            </a:r>
          </a:p>
          <a:p>
            <a:r>
              <a:rPr lang="tt-RU" sz="2400" b="1" i="1" dirty="0" smtClean="0">
                <a:latin typeface="Times New Roman" pitchFamily="18" charset="0"/>
                <a:cs typeface="Times New Roman" pitchFamily="18" charset="0"/>
              </a:rPr>
              <a:t>Фидаил</a:t>
            </a:r>
            <a:r>
              <a:rPr lang="ru-RU" sz="2400" b="1" i="1" dirty="0" smtClean="0">
                <a:latin typeface="Times New Roman" pitchFamily="18" charset="0"/>
                <a:cs typeface="Times New Roman" pitchFamily="18" charset="0"/>
              </a:rPr>
              <a:t>ь </a:t>
            </a:r>
            <a:r>
              <a:rPr lang="ru-RU" sz="2400" b="1" i="1" dirty="0" err="1" smtClean="0">
                <a:latin typeface="Times New Roman" pitchFamily="18" charset="0"/>
                <a:cs typeface="Times New Roman" pitchFamily="18" charset="0"/>
              </a:rPr>
              <a:t>Зарипов</a:t>
            </a:r>
            <a:endParaRPr lang="ru-RU" sz="2400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4079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403648" y="3429000"/>
            <a:ext cx="72008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4400" b="1" i="1" dirty="0">
                <a:solidFill>
                  <a:schemeClr val="tx2">
                    <a:lumMod val="50000"/>
                  </a:schemeClr>
                </a:solidFill>
              </a:rPr>
              <a:t>“Суы булган җир кадерле...” </a:t>
            </a:r>
            <a:endParaRPr lang="ru-RU" sz="4400" b="1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89085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07704" y="3284984"/>
            <a:ext cx="6624736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t-RU" sz="2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Өй </a:t>
            </a:r>
            <a:r>
              <a:rPr lang="tt-RU" sz="28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эше:</a:t>
            </a:r>
            <a:endParaRPr lang="ru-RU" sz="28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tt-RU" sz="28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Суның сыйфатлары турында </a:t>
            </a:r>
            <a:r>
              <a:rPr lang="tt-RU" sz="28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язарга;</a:t>
            </a:r>
            <a:endParaRPr lang="ru-RU" sz="28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t-RU" sz="2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tt-RU" sz="28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“Су” </a:t>
            </a:r>
            <a:r>
              <a:rPr lang="tt-RU" sz="2800" b="1" dirty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темасы буенча </a:t>
            </a:r>
            <a:r>
              <a:rPr lang="tt-RU" sz="28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кроссворд;</a:t>
            </a:r>
          </a:p>
          <a:p>
            <a:r>
              <a:rPr lang="tt-RU" sz="2800" b="1" dirty="0" smtClean="0">
                <a:ln>
                  <a:solidFill>
                    <a:schemeClr val="accent6">
                      <a:lumMod val="50000"/>
                    </a:schemeClr>
                  </a:solidFill>
                </a:ln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3. Су турында сөйләргә.</a:t>
            </a:r>
            <a:endParaRPr lang="ru-RU" sz="2800" b="1" dirty="0">
              <a:ln>
                <a:solidFill>
                  <a:schemeClr val="accent6">
                    <a:lumMod val="50000"/>
                  </a:schemeClr>
                </a:solidFill>
              </a:ln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165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405</TotalTime>
  <Words>144</Words>
  <Application>Microsoft Office PowerPoint</Application>
  <PresentationFormat>Экран (4:3)</PresentationFormat>
  <Paragraphs>62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Teacher 262</cp:lastModifiedBy>
  <cp:revision>15</cp:revision>
  <dcterms:created xsi:type="dcterms:W3CDTF">2016-11-13T19:16:00Z</dcterms:created>
  <dcterms:modified xsi:type="dcterms:W3CDTF">2019-02-28T08:07:04Z</dcterms:modified>
</cp:coreProperties>
</file>